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1"/>
  </p:sldMasterIdLst>
  <p:notesMasterIdLst>
    <p:notesMasterId r:id="rId68"/>
  </p:notesMasterIdLst>
  <p:sldIdLst>
    <p:sldId id="256" r:id="rId2"/>
    <p:sldId id="374" r:id="rId3"/>
    <p:sldId id="268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378" r:id="rId30"/>
    <p:sldId id="301" r:id="rId31"/>
    <p:sldId id="302" r:id="rId32"/>
    <p:sldId id="381" r:id="rId33"/>
    <p:sldId id="304" r:id="rId34"/>
    <p:sldId id="306" r:id="rId35"/>
    <p:sldId id="380" r:id="rId36"/>
    <p:sldId id="307" r:id="rId37"/>
    <p:sldId id="308" r:id="rId38"/>
    <p:sldId id="309" r:id="rId39"/>
    <p:sldId id="386" r:id="rId40"/>
    <p:sldId id="385" r:id="rId41"/>
    <p:sldId id="317" r:id="rId42"/>
    <p:sldId id="318" r:id="rId43"/>
    <p:sldId id="319" r:id="rId44"/>
    <p:sldId id="320" r:id="rId45"/>
    <p:sldId id="382" r:id="rId46"/>
    <p:sldId id="377" r:id="rId47"/>
    <p:sldId id="321" r:id="rId48"/>
    <p:sldId id="322" r:id="rId49"/>
    <p:sldId id="323" r:id="rId50"/>
    <p:sldId id="324" r:id="rId51"/>
    <p:sldId id="325" r:id="rId52"/>
    <p:sldId id="326" r:id="rId53"/>
    <p:sldId id="369" r:id="rId54"/>
    <p:sldId id="327" r:id="rId55"/>
    <p:sldId id="384" r:id="rId56"/>
    <p:sldId id="328" r:id="rId57"/>
    <p:sldId id="329" r:id="rId58"/>
    <p:sldId id="330" r:id="rId59"/>
    <p:sldId id="331" r:id="rId60"/>
    <p:sldId id="338" r:id="rId61"/>
    <p:sldId id="339" r:id="rId62"/>
    <p:sldId id="340" r:id="rId63"/>
    <p:sldId id="341" r:id="rId64"/>
    <p:sldId id="342" r:id="rId65"/>
    <p:sldId id="343" r:id="rId66"/>
    <p:sldId id="366" r:id="rId67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38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809147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2232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973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6926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4290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74519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73038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75427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54272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65894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69203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01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33361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81679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6086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2578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93523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64711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21905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46349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82772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84783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1622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43535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34495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47206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0167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68936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5969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66450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49001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Shape 4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02490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Shape 4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3095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083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61212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00036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53988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Shape 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33300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Shape 4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06122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4523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Shape 4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04522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Shape 4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68458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Shape 4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78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Shape 4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54640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Shape 4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7504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423199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51273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Shape 4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00784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Shape 4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854873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Shape 5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7271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Shape 5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71914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3131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Shape 5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9026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Shape 5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675225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Shape 5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490455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Shape 7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1047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4532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9331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6434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763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3398"/>
            <a:ext cx="6858000" cy="17907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4893-DBDA-4BFA-9CE1-4BFE7CD0F8CF}" type="datetime1">
              <a:rPr lang="en-US" smtClean="0"/>
              <a:t>16/03/07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513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1">
              <a:rPr lang="en-US" smtClean="0"/>
              <a:t>16/03/07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270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0271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0272"/>
            <a:ext cx="5800725" cy="435887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1">
              <a:rPr lang="en-US" smtClean="0"/>
              <a:t>16/03/07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469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8325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660C2-FB2A-4A4F-8C82-CB1D597EE53B}" type="datetimeFigureOut">
              <a:rPr lang="en-US" smtClean="0"/>
              <a:t>16/03/07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3C6F8-1DBF-4D56-A711-858F9229B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64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4317"/>
            <a:ext cx="7886700" cy="2138406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14475"/>
            <a:ext cx="78867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84E2-2D7A-43CF-AC90-352A289A783A}" type="datetime1">
              <a:rPr lang="en-US" smtClean="0"/>
              <a:t>16/03/07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156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371600"/>
            <a:ext cx="3886200" cy="32635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71600"/>
            <a:ext cx="3886200" cy="32635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en-US" smtClean="0"/>
              <a:t>16/03/07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74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261388"/>
            <a:ext cx="3867150" cy="619274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1880663"/>
            <a:ext cx="3867150" cy="276039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1388"/>
            <a:ext cx="3886201" cy="619274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80663"/>
            <a:ext cx="3886201" cy="276039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en-US" smtClean="0"/>
              <a:t>16/03/07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260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 smtClean="0"/>
              <a:t>16/03/07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96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1">
              <a:rPr lang="en-US" smtClean="0"/>
              <a:t>16/03/07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843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42900"/>
            <a:ext cx="2948940" cy="1200148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2950"/>
            <a:ext cx="4629150" cy="36576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1543049"/>
            <a:ext cx="2948940" cy="28575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1">
              <a:rPr lang="en-US" smtClean="0"/>
              <a:t>16/03/07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02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42900"/>
            <a:ext cx="2948940" cy="120015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742950"/>
            <a:ext cx="4629150" cy="36576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1543050"/>
            <a:ext cx="2948940" cy="28575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74940-A916-4C8B-9648-02A2D3898F9E}" type="datetime1">
              <a:rPr lang="en-US" smtClean="0"/>
              <a:t>16/03/07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264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274320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371600"/>
            <a:ext cx="7886700" cy="3263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86B75A-687E-405C-8A0B-8D00578BA2C3}" type="datetime1">
              <a:rPr lang="en-US" smtClean="0"/>
              <a:t>16/03/07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55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703"/>
          <p:cNvSpPr txBox="1">
            <a:spLocks noGrp="1"/>
          </p:cNvSpPr>
          <p:nvPr>
            <p:ph type="ctrTitle"/>
          </p:nvPr>
        </p:nvSpPr>
        <p:spPr>
          <a:xfrm>
            <a:off x="724593" y="740986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API Design Methodology</a:t>
            </a:r>
          </a:p>
        </p:txBody>
      </p:sp>
      <p:sp>
        <p:nvSpPr>
          <p:cNvPr id="9" name="Shape 704"/>
          <p:cNvSpPr txBox="1">
            <a:spLocks noGrp="1"/>
          </p:cNvSpPr>
          <p:nvPr>
            <p:ph type="subTitle" idx="1"/>
          </p:nvPr>
        </p:nvSpPr>
        <p:spPr>
          <a:xfrm>
            <a:off x="663633" y="2017121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tx1"/>
                </a:solidFill>
              </a:rPr>
              <a:t>Mike </a:t>
            </a:r>
            <a:r>
              <a:rPr lang="en" dirty="0" smtClean="0">
                <a:solidFill>
                  <a:schemeClr val="tx1"/>
                </a:solidFill>
              </a:rPr>
              <a:t>Amundsen</a:t>
            </a:r>
            <a:br>
              <a:rPr lang="en" dirty="0" smtClean="0">
                <a:solidFill>
                  <a:schemeClr val="tx1"/>
                </a:solidFill>
              </a:rPr>
            </a:br>
            <a:r>
              <a:rPr lang="en" dirty="0" smtClean="0">
                <a:solidFill>
                  <a:schemeClr val="tx1"/>
                </a:solidFill>
              </a:rPr>
              <a:t>API Academy / CA</a:t>
            </a:r>
            <a:r>
              <a:rPr lang="en" dirty="0">
                <a:solidFill>
                  <a:schemeClr val="tx1"/>
                </a:solidFill>
              </a:rPr>
              <a:t/>
            </a:r>
            <a:br>
              <a:rPr lang="en" dirty="0">
                <a:solidFill>
                  <a:schemeClr val="tx1"/>
                </a:solidFill>
              </a:rPr>
            </a:br>
            <a:r>
              <a:rPr lang="en" dirty="0">
                <a:solidFill>
                  <a:schemeClr val="tx1"/>
                </a:solidFill>
              </a:rPr>
              <a:t>@mamund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76" name="Shape 17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193090"/>
            <a:ext cx="9144001" cy="4757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Design Guidelines</a:t>
            </a:r>
          </a:p>
        </p:txBody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6868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Craft [good/pretty/usable/stable] URIs</a:t>
            </a: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Map domain actions to HTTP methods (CRUD)</a:t>
            </a: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Use the proper HTTP Status Codes</a:t>
            </a: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Document serialized objects as HTTP bodies</a:t>
            </a:r>
          </a:p>
          <a:p>
            <a:pPr lvl="0" rtl="0">
              <a:spcBef>
                <a:spcPts val="0"/>
              </a:spcBef>
              <a:buNone/>
            </a:pPr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Shape 18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775116"/>
            <a:ext cx="9143999" cy="3593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Design Guidelines</a:t>
            </a:r>
          </a:p>
        </p:txBody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6868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Craft [good/pretty/usable/stable] URIs</a:t>
            </a: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Map domain actions to HTTP methods (CRUD)</a:t>
            </a: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Use the proper HTTP Status Codes</a:t>
            </a: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Document serialized objects as HTTP bodies</a:t>
            </a: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Use HTTP headers responsibly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Shape 20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96597" y="0"/>
            <a:ext cx="795080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Design Guidelines</a:t>
            </a:r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6868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Craft [good/pretty/usable/stable] URIs</a:t>
            </a: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Map domain actions to HTTP methods (CRUD)</a:t>
            </a: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Use the proper HTTP Status Codes</a:t>
            </a: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Document serialized objects as HTTP bodies</a:t>
            </a: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Use HTTP headers responsibly</a:t>
            </a: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Describe edge cases (async, errors, authN/Z)</a:t>
            </a:r>
          </a:p>
          <a:p>
            <a:pPr lvl="0" rtl="0">
              <a:spcBef>
                <a:spcPts val="0"/>
              </a:spcBef>
              <a:buNone/>
            </a:pPr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Shape 21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731448"/>
            <a:ext cx="9144000" cy="3680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222" name="Shape 22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20088" y="0"/>
            <a:ext cx="870382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229" name="Shape 22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172808"/>
            <a:ext cx="9144001" cy="4797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Shape 23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611824" y="0"/>
            <a:ext cx="392034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APIs for the Web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7" y="1063378"/>
            <a:ext cx="8835992" cy="883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4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Shape 24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611824" y="0"/>
            <a:ext cx="392034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457200" y="205959"/>
            <a:ext cx="8229600" cy="4628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i="1"/>
              <a:t>But there's a problem here...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457200" y="205959"/>
            <a:ext cx="8229600" cy="471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/>
              <a:t>Those are not </a:t>
            </a:r>
            <a:r>
              <a:rPr lang="en" i="1"/>
              <a:t>design </a:t>
            </a:r>
            <a:r>
              <a:rPr lang="en"/>
              <a:t>guidelines..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xfrm>
            <a:off x="457200" y="205959"/>
            <a:ext cx="8229600" cy="471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They are </a:t>
            </a:r>
            <a:r>
              <a:rPr lang="en" i="1"/>
              <a:t>implementation </a:t>
            </a:r>
            <a:r>
              <a:rPr lang="en"/>
              <a:t>guidelines!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Shape 26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268700" y="1263212"/>
            <a:ext cx="6700424" cy="261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title"/>
          </p:nvPr>
        </p:nvSpPr>
        <p:spPr>
          <a:xfrm>
            <a:off x="457200" y="205959"/>
            <a:ext cx="8229600" cy="471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Ok, so what is a </a:t>
            </a:r>
            <a:r>
              <a:rPr lang="en" i="1"/>
              <a:t>design methodology</a:t>
            </a:r>
            <a:r>
              <a:rPr lang="en"/>
              <a:t>, then?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Shape 277"/>
          <p:cNvPicPr preferRelativeResize="0"/>
          <p:nvPr/>
        </p:nvPicPr>
        <p:blipFill rotWithShape="1">
          <a:blip r:embed="rId3"/>
          <a:srcRect l="880" t="-34440" r="-880" b="34439"/>
          <a:stretch/>
        </p:blipFill>
        <p:spPr>
          <a:xfrm>
            <a:off x="1329482" y="-822975"/>
            <a:ext cx="648503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Shape 28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611824" y="0"/>
            <a:ext cx="392034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457200" y="205959"/>
            <a:ext cx="8229600" cy="471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Here's a simple seven-step procedure...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06375"/>
            <a:ext cx="8229600" cy="857250"/>
          </a:xfrm>
        </p:spPr>
        <p:txBody>
          <a:bodyPr/>
          <a:lstStyle/>
          <a:p>
            <a:r>
              <a:rPr lang="en-US" dirty="0" smtClean="0"/>
              <a:t>Yep, seven steps.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026" y="1200150"/>
            <a:ext cx="5036215" cy="414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3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Shape 10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819104"/>
            <a:ext cx="9143998" cy="3505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title"/>
          </p:nvPr>
        </p:nvSpPr>
        <p:spPr>
          <a:xfrm>
            <a:off x="457200" y="205959"/>
            <a:ext cx="8229600" cy="471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1. List the Semantic </a:t>
            </a:r>
            <a:r>
              <a:rPr lang="en" dirty="0" smtClean="0"/>
              <a:t>Descriptors</a:t>
            </a:r>
            <a:br>
              <a:rPr lang="en" dirty="0" smtClean="0"/>
            </a:br>
            <a:r>
              <a:rPr lang="en" dirty="0" smtClean="0"/>
              <a:t/>
            </a:r>
            <a:br>
              <a:rPr lang="en" dirty="0" smtClean="0"/>
            </a:br>
            <a:endParaRPr lang="e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title"/>
          </p:nvPr>
        </p:nvSpPr>
        <p:spPr>
          <a:xfrm>
            <a:off x="457200" y="205959"/>
            <a:ext cx="8229600" cy="471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B7B7B7"/>
                </a:solidFill>
              </a:rPr>
              <a:t>1. List the Semantic </a:t>
            </a:r>
            <a:r>
              <a:rPr lang="en" dirty="0" smtClean="0">
                <a:solidFill>
                  <a:srgbClr val="B7B7B7"/>
                </a:solidFill>
              </a:rPr>
              <a:t>Descriptors</a:t>
            </a:r>
            <a:br>
              <a:rPr lang="en" dirty="0" smtClean="0">
                <a:solidFill>
                  <a:srgbClr val="B7B7B7"/>
                </a:solidFill>
              </a:rPr>
            </a:br>
            <a:r>
              <a:rPr lang="en" i="1" dirty="0" smtClean="0"/>
              <a:t>(</a:t>
            </a:r>
            <a:r>
              <a:rPr lang="en" i="1" dirty="0"/>
              <a:t>the what</a:t>
            </a:r>
            <a:r>
              <a:rPr lang="en" i="1" dirty="0" smtClean="0"/>
              <a:t>?)</a:t>
            </a:r>
            <a:br>
              <a:rPr lang="en" i="1" dirty="0" smtClean="0"/>
            </a:br>
            <a:endParaRPr lang="en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Ubiquitous Language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5438274" cy="3725699"/>
          </a:xfrm>
        </p:spPr>
        <p:txBody>
          <a:bodyPr/>
          <a:lstStyle/>
          <a:p>
            <a:r>
              <a:rPr lang="en-US" sz="1800" i="1" dirty="0"/>
              <a:t>Ubiquitous Language is the term Eric Evans uses in </a:t>
            </a:r>
            <a:r>
              <a:rPr lang="en-US" sz="1800" b="1" i="1" dirty="0"/>
              <a:t>Domain Driven </a:t>
            </a:r>
            <a:r>
              <a:rPr lang="en-US" sz="1800" b="1" i="1" dirty="0" smtClean="0"/>
              <a:t>Design</a:t>
            </a:r>
            <a:r>
              <a:rPr lang="en-US" sz="1800" i="1" dirty="0" smtClean="0"/>
              <a:t> for </a:t>
            </a:r>
            <a:r>
              <a:rPr lang="en-US" sz="1800" i="1" dirty="0"/>
              <a:t>the practice of building up a common, rigorous language between developers and users. This language should be based on the Domain Model used in the software - hence the need for it to be rigorous, since software doesn't cope well with ambiguity</a:t>
            </a:r>
            <a:r>
              <a:rPr lang="en-US" sz="1800" i="1" dirty="0" smtClean="0"/>
              <a:t>.</a:t>
            </a:r>
            <a:br>
              <a:rPr lang="en-US" sz="1800" i="1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-- Martin Fowler, 2006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474" y="801392"/>
            <a:ext cx="3056271" cy="40801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578" y="3147894"/>
            <a:ext cx="1310293" cy="173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9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1. List the Semantic Descriptors</a:t>
            </a:r>
          </a:p>
        </p:txBody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-US" dirty="0"/>
              <a:t>i</a:t>
            </a:r>
            <a:r>
              <a:rPr lang="en" dirty="0" smtClean="0"/>
              <a:t>d (unique string)</a:t>
            </a:r>
            <a:endParaRPr lang="en" dirty="0"/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-US" dirty="0"/>
              <a:t>t</a:t>
            </a:r>
            <a:r>
              <a:rPr lang="en" dirty="0" smtClean="0"/>
              <a:t>itle (string)</a:t>
            </a:r>
            <a:endParaRPr lang="en" dirty="0"/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-US" dirty="0"/>
              <a:t>c</a:t>
            </a:r>
            <a:r>
              <a:rPr lang="en" dirty="0" smtClean="0"/>
              <a:t>ompleted (true/false)</a:t>
            </a:r>
            <a:endParaRPr lang="en" dirty="0"/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-US" dirty="0" smtClean="0"/>
              <a:t>CRUD (create, read, update, delete)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-US" dirty="0" err="1" smtClean="0"/>
              <a:t>listAll</a:t>
            </a:r>
            <a:r>
              <a:rPr lang="en-US" dirty="0" smtClean="0"/>
              <a:t> tasks</a:t>
            </a:r>
            <a:endParaRPr lang="en" dirty="0"/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-US" dirty="0" err="1" smtClean="0"/>
              <a:t>listActive</a:t>
            </a:r>
            <a:r>
              <a:rPr lang="en-US" dirty="0" smtClean="0"/>
              <a:t> (completed=false)</a:t>
            </a:r>
            <a:endParaRPr lang="en" dirty="0"/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dirty="0" smtClean="0"/>
              <a:t>listCompleted (completed=true)</a:t>
            </a:r>
            <a:endParaRPr lang="en" dirty="0"/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dirty="0" smtClean="0"/>
              <a:t>findByName (partial match)</a:t>
            </a:r>
            <a:endParaRPr lang="e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title"/>
          </p:nvPr>
        </p:nvSpPr>
        <p:spPr>
          <a:xfrm>
            <a:off x="457200" y="205959"/>
            <a:ext cx="8229600" cy="471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2. Draw a State Diagram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Charts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5206538" cy="3725699"/>
          </a:xfrm>
        </p:spPr>
        <p:txBody>
          <a:bodyPr/>
          <a:lstStyle/>
          <a:p>
            <a:pPr marL="0" indent="0">
              <a:buNone/>
            </a:pPr>
            <a:r>
              <a:rPr lang="en-US" sz="2400" i="1" dirty="0" smtClean="0"/>
              <a:t>State Charts are compact and expressive – small diagrams can express complex behavior – as well as compositional and modular.</a:t>
            </a:r>
            <a:br>
              <a:rPr lang="en-US" sz="2400" i="1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-- David </a:t>
            </a:r>
            <a:r>
              <a:rPr lang="en-US" sz="2400" dirty="0" err="1" smtClean="0"/>
              <a:t>Harel</a:t>
            </a:r>
            <a:r>
              <a:rPr lang="en-US" sz="2400" dirty="0" smtClean="0"/>
              <a:t>, 2002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704157"/>
            <a:ext cx="3203217" cy="41721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693" y="2961795"/>
            <a:ext cx="191452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54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88" r="18823" b="8430"/>
          <a:stretch/>
        </p:blipFill>
        <p:spPr>
          <a:xfrm rot="16200000">
            <a:off x="2367247" y="-1550051"/>
            <a:ext cx="4318433" cy="8309872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>
            <a:spLocks noGrp="1"/>
          </p:cNvSpPr>
          <p:nvPr>
            <p:ph type="title"/>
          </p:nvPr>
        </p:nvSpPr>
        <p:spPr>
          <a:xfrm>
            <a:off x="457200" y="205959"/>
            <a:ext cx="8229600" cy="471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3. Reconcile Names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3. Reconcile Names</a:t>
            </a:r>
          </a:p>
        </p:txBody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IANA Link Relation Values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schema.org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microformats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Dublin Core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Activity Streams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3. Reconcile Names</a:t>
            </a:r>
          </a:p>
        </p:txBody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0" lvl="0" indent="-342900">
              <a:buFont typeface="Arial" panose="020B0604020202020204" pitchFamily="34" charset="0"/>
              <a:buChar char="•"/>
            </a:pPr>
            <a:r>
              <a:rPr lang="en-US" dirty="0" smtClean="0"/>
              <a:t>id </a:t>
            </a:r>
          </a:p>
          <a:p>
            <a:pPr marL="381000" lvl="0" indent="-342900">
              <a:buFont typeface="Arial" panose="020B0604020202020204" pitchFamily="34" charset="0"/>
              <a:buChar char="•"/>
            </a:pPr>
            <a:r>
              <a:rPr lang="en-US" dirty="0" smtClean="0"/>
              <a:t>t</a:t>
            </a:r>
            <a:r>
              <a:rPr lang="en" dirty="0" smtClean="0"/>
              <a:t>itle</a:t>
            </a:r>
            <a:endParaRPr lang="en" dirty="0"/>
          </a:p>
          <a:p>
            <a:pPr marL="381000" lvl="0" indent="-34290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" dirty="0" smtClean="0"/>
              <a:t>ompleted </a:t>
            </a:r>
            <a:endParaRPr lang="en" dirty="0"/>
          </a:p>
          <a:p>
            <a:pPr marL="381000" lvl="0" indent="-342900">
              <a:buFont typeface="Arial" panose="020B0604020202020204" pitchFamily="34" charset="0"/>
              <a:buChar char="•"/>
            </a:pPr>
            <a:r>
              <a:rPr lang="en-US" dirty="0" smtClean="0"/>
              <a:t>C</a:t>
            </a:r>
            <a:r>
              <a:rPr lang="en" dirty="0" smtClean="0"/>
              <a:t>reate, read, update, </a:t>
            </a:r>
            <a:r>
              <a:rPr lang="en" dirty="0" smtClean="0"/>
              <a:t>delete</a:t>
            </a:r>
            <a:endParaRPr lang="en" dirty="0"/>
          </a:p>
          <a:p>
            <a:pPr marL="381000" lvl="0" indent="-342900">
              <a:buFont typeface="Arial" panose="020B0604020202020204" pitchFamily="34" charset="0"/>
              <a:buChar char="•"/>
            </a:pPr>
            <a:r>
              <a:rPr lang="en" dirty="0" smtClean="0"/>
              <a:t>listAll</a:t>
            </a:r>
            <a:endParaRPr lang="en" dirty="0"/>
          </a:p>
          <a:p>
            <a:pPr marL="381000" lvl="0" indent="-342900">
              <a:buFont typeface="Arial" panose="020B0604020202020204" pitchFamily="34" charset="0"/>
              <a:buChar char="•"/>
            </a:pPr>
            <a:r>
              <a:rPr lang="en" dirty="0" smtClean="0"/>
              <a:t>listActive</a:t>
            </a:r>
          </a:p>
          <a:p>
            <a:pPr marL="381000" lvl="0" indent="-342900">
              <a:buFont typeface="Arial" panose="020B0604020202020204" pitchFamily="34" charset="0"/>
              <a:buChar char="•"/>
            </a:pPr>
            <a:r>
              <a:rPr lang="en" dirty="0" smtClean="0"/>
              <a:t>listCompleted</a:t>
            </a:r>
          </a:p>
          <a:p>
            <a:pPr marL="381000" lvl="0" indent="-342900">
              <a:buFont typeface="Arial" panose="020B0604020202020204" pitchFamily="34" charset="0"/>
              <a:buChar char="•"/>
            </a:pPr>
            <a:r>
              <a:rPr lang="en" dirty="0" smtClean="0"/>
              <a:t>findByName </a:t>
            </a:r>
            <a:endParaRPr lang="en" dirty="0"/>
          </a:p>
          <a:p>
            <a:pPr marL="38100" lvl="0" rtl="0">
              <a:spcBef>
                <a:spcPts val="0"/>
              </a:spcBef>
              <a:buClr>
                <a:schemeClr val="lt1"/>
              </a:buClr>
              <a:buSzPct val="100000"/>
            </a:pPr>
            <a:endParaRPr lang="e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9101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ctrTitle"/>
          </p:nvPr>
        </p:nvSpPr>
        <p:spPr>
          <a:xfrm>
            <a:off x="685800" y="114305"/>
            <a:ext cx="7772400" cy="470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Actually, we have a methodology already...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3. Reconcile Names</a:t>
            </a:r>
          </a:p>
        </p:txBody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0" lvl="0" indent="-342900">
              <a:buFont typeface="Arial" panose="020B0604020202020204" pitchFamily="34" charset="0"/>
              <a:buChar char="•"/>
            </a:pPr>
            <a:r>
              <a:rPr lang="en-US" dirty="0" smtClean="0"/>
              <a:t>id (data)</a:t>
            </a:r>
          </a:p>
          <a:p>
            <a:pPr marL="381000" lvl="0" indent="-342900">
              <a:buFont typeface="Arial" panose="020B0604020202020204" pitchFamily="34" charset="0"/>
              <a:buChar char="•"/>
            </a:pPr>
            <a:r>
              <a:rPr lang="en-US" dirty="0" smtClean="0"/>
              <a:t>t</a:t>
            </a:r>
            <a:r>
              <a:rPr lang="en" dirty="0" smtClean="0"/>
              <a:t>itle </a:t>
            </a:r>
            <a:r>
              <a:rPr lang="en" dirty="0"/>
              <a:t>(data)</a:t>
            </a:r>
          </a:p>
          <a:p>
            <a:pPr marL="381000" lvl="0" indent="-34290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" dirty="0" smtClean="0"/>
              <a:t>ompleted </a:t>
            </a:r>
            <a:r>
              <a:rPr lang="en" dirty="0"/>
              <a:t>(</a:t>
            </a:r>
            <a:r>
              <a:rPr lang="en" dirty="0" smtClean="0"/>
              <a:t>data)</a:t>
            </a:r>
            <a:endParaRPr lang="en" dirty="0"/>
          </a:p>
          <a:p>
            <a:pPr marL="381000" lvl="0" indent="-342900">
              <a:buFont typeface="Arial" panose="020B0604020202020204" pitchFamily="34" charset="0"/>
              <a:buChar char="•"/>
            </a:pPr>
            <a:r>
              <a:rPr lang="en-US" dirty="0" smtClean="0"/>
              <a:t>C</a:t>
            </a:r>
            <a:r>
              <a:rPr lang="en" dirty="0" smtClean="0"/>
              <a:t>reate, read, update, </a:t>
            </a:r>
            <a:r>
              <a:rPr lang="en" dirty="0" smtClean="0"/>
              <a:t>delete</a:t>
            </a:r>
            <a:endParaRPr lang="en" dirty="0"/>
          </a:p>
          <a:p>
            <a:pPr marL="381000" lvl="0" indent="-342900">
              <a:buFont typeface="Arial" panose="020B0604020202020204" pitchFamily="34" charset="0"/>
              <a:buChar char="•"/>
            </a:pPr>
            <a:r>
              <a:rPr lang="en" dirty="0" smtClean="0"/>
              <a:t>listAll </a:t>
            </a:r>
            <a:r>
              <a:rPr lang="en" dirty="0" smtClean="0"/>
              <a:t>– IANA </a:t>
            </a:r>
            <a:r>
              <a:rPr lang="en" dirty="0" smtClean="0"/>
              <a:t>collection</a:t>
            </a:r>
            <a:endParaRPr lang="en" dirty="0"/>
          </a:p>
          <a:p>
            <a:pPr marL="381000" lvl="0" indent="-342900">
              <a:buFont typeface="Arial" panose="020B0604020202020204" pitchFamily="34" charset="0"/>
              <a:buChar char="•"/>
            </a:pPr>
            <a:r>
              <a:rPr lang="en" dirty="0" smtClean="0"/>
              <a:t>listActive </a:t>
            </a:r>
            <a:r>
              <a:rPr lang="en" dirty="0" smtClean="0"/>
              <a:t>– IANA </a:t>
            </a:r>
            <a:r>
              <a:rPr lang="en" dirty="0" smtClean="0"/>
              <a:t>collection</a:t>
            </a:r>
          </a:p>
          <a:p>
            <a:pPr marL="381000" lvl="0" indent="-342900">
              <a:buFont typeface="Arial" panose="020B0604020202020204" pitchFamily="34" charset="0"/>
              <a:buChar char="•"/>
            </a:pPr>
            <a:r>
              <a:rPr lang="en" dirty="0" smtClean="0"/>
              <a:t>listCompleted </a:t>
            </a:r>
            <a:r>
              <a:rPr lang="en" dirty="0" smtClean="0"/>
              <a:t>IANA </a:t>
            </a:r>
            <a:r>
              <a:rPr lang="en" dirty="0" smtClean="0"/>
              <a:t>collection</a:t>
            </a:r>
            <a:endParaRPr lang="en" dirty="0"/>
          </a:p>
          <a:p>
            <a:pPr marL="381000" lvl="0" indent="-342900">
              <a:buFont typeface="Arial" panose="020B0604020202020204" pitchFamily="34" charset="0"/>
              <a:buChar char="•"/>
            </a:pPr>
            <a:r>
              <a:rPr lang="en" dirty="0" smtClean="0"/>
              <a:t>findByName </a:t>
            </a:r>
            <a:r>
              <a:rPr lang="en" dirty="0" smtClean="0"/>
              <a:t>– search </a:t>
            </a:r>
            <a:endParaRPr lang="en" dirty="0"/>
          </a:p>
          <a:p>
            <a:pPr marL="38100" lvl="0" rtl="0">
              <a:spcBef>
                <a:spcPts val="0"/>
              </a:spcBef>
              <a:buClr>
                <a:schemeClr val="lt1"/>
              </a:buClr>
              <a:buSzPct val="100000"/>
            </a:pPr>
            <a:endParaRPr lang="e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4738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>
            <a:spLocks noGrp="1"/>
          </p:cNvSpPr>
          <p:nvPr>
            <p:ph type="title"/>
          </p:nvPr>
        </p:nvSpPr>
        <p:spPr>
          <a:xfrm>
            <a:off x="457200" y="205959"/>
            <a:ext cx="8229600" cy="471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i="1"/>
              <a:t>OK, that was the design part...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>
            <a:spLocks noGrp="1"/>
          </p:cNvSpPr>
          <p:nvPr>
            <p:ph type="title"/>
          </p:nvPr>
        </p:nvSpPr>
        <p:spPr>
          <a:xfrm>
            <a:off x="457200" y="205959"/>
            <a:ext cx="8229600" cy="471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i="1"/>
              <a:t>But I still need to implement it, right?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>
            <a:spLocks noGrp="1"/>
          </p:cNvSpPr>
          <p:nvPr>
            <p:ph type="title"/>
          </p:nvPr>
        </p:nvSpPr>
        <p:spPr>
          <a:xfrm>
            <a:off x="457200" y="205959"/>
            <a:ext cx="8229600" cy="471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4. Choose a Media Type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4. Choose a Media Type</a:t>
            </a:r>
          </a:p>
        </p:txBody>
      </p:sp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267625" y="1162225"/>
            <a:ext cx="9387599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Use application/json, application/xml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Collection type: Atom, OData, Collection+JSON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Free-form: HTML, Siren, HAL, JSON-LD</a:t>
            </a:r>
          </a:p>
          <a:p>
            <a:pPr marL="457200" lvl="0" indent="-4191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Invent your own semantic type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Message-Passing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3378"/>
            <a:ext cx="5014762" cy="3725699"/>
          </a:xfrm>
        </p:spPr>
        <p:txBody>
          <a:bodyPr/>
          <a:lstStyle/>
          <a:p>
            <a:r>
              <a:rPr lang="en-US" sz="2000" i="1" dirty="0"/>
              <a:t>The big idea is "messaging" - that is what the </a:t>
            </a:r>
            <a:r>
              <a:rPr lang="en-US" sz="2000" i="1" dirty="0" smtClean="0"/>
              <a:t>kernel </a:t>
            </a:r>
            <a:r>
              <a:rPr lang="en-US" sz="2000" i="1" dirty="0"/>
              <a:t>of Smalltalk/Squeak is all about  The key in making great and </a:t>
            </a:r>
            <a:r>
              <a:rPr lang="en-US" sz="2000" i="1" dirty="0" smtClean="0"/>
              <a:t>grow-able </a:t>
            </a:r>
            <a:r>
              <a:rPr lang="en-US" sz="2000" i="1" dirty="0"/>
              <a:t>systems is much more to design how its modules communicate rather than what their internal properties and behaviors should be. </a:t>
            </a:r>
            <a:endParaRPr lang="en-US" sz="2000" i="1" dirty="0" smtClean="0"/>
          </a:p>
          <a:p>
            <a:endParaRPr lang="en-US" sz="2000" dirty="0"/>
          </a:p>
          <a:p>
            <a:r>
              <a:rPr lang="en-US" sz="2000" dirty="0" smtClean="0"/>
              <a:t>-- Alan Kay, 1998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948" y="596767"/>
            <a:ext cx="3092816" cy="43954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782" y="3014532"/>
            <a:ext cx="1449416" cy="191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5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4. Choose a Media Type</a:t>
            </a:r>
          </a:p>
        </p:txBody>
      </p:sp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267625" y="1162225"/>
            <a:ext cx="9387599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Use application/json, application/xml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Collection type: Atom, OData, Collection+JSON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Free-form: HTML, Siren, HAL, JSON-LD</a:t>
            </a:r>
          </a:p>
          <a:p>
            <a:pPr marL="457200" lvl="0" indent="-4191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Invent your own semantic type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1188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4. Choose a Media Type</a:t>
            </a:r>
          </a:p>
        </p:txBody>
      </p:sp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267625" y="1162225"/>
            <a:ext cx="9387599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rgbClr val="B7B7B7"/>
              </a:buClr>
              <a:buSzPct val="100000"/>
              <a:buFont typeface="Arial"/>
              <a:buChar char="●"/>
            </a:pPr>
            <a:r>
              <a:rPr lang="en" strike="sngStrike" dirty="0">
                <a:solidFill>
                  <a:srgbClr val="B7B7B7"/>
                </a:solidFill>
              </a:rPr>
              <a:t>Use application/json, application/xml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dirty="0"/>
              <a:t>Collection type: Atom, OData, </a:t>
            </a:r>
            <a:r>
              <a:rPr lang="en" dirty="0" smtClean="0"/>
              <a:t>Collection+JSON</a:t>
            </a:r>
            <a:endParaRPr lang="en" dirty="0"/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dirty="0"/>
              <a:t>Free-form: HTML, Siren, HAL, </a:t>
            </a:r>
            <a:r>
              <a:rPr lang="en" dirty="0" smtClean="0"/>
              <a:t>JSON-LD</a:t>
            </a:r>
            <a:endParaRPr lang="en" dirty="0"/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dirty="0"/>
              <a:t>Invent your own semantic type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4. Choose a Media Type</a:t>
            </a:r>
          </a:p>
        </p:txBody>
      </p:sp>
      <p:sp>
        <p:nvSpPr>
          <p:cNvPr id="433" name="Shape 433"/>
          <p:cNvSpPr txBox="1">
            <a:spLocks noGrp="1"/>
          </p:cNvSpPr>
          <p:nvPr>
            <p:ph type="body" idx="1"/>
          </p:nvPr>
        </p:nvSpPr>
        <p:spPr>
          <a:xfrm>
            <a:off x="267625" y="1162225"/>
            <a:ext cx="9387599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rgbClr val="B7B7B7"/>
              </a:buClr>
              <a:buSzPct val="100000"/>
              <a:buFont typeface="Arial"/>
              <a:buChar char="●"/>
            </a:pPr>
            <a:r>
              <a:rPr lang="en" strike="sngStrike">
                <a:solidFill>
                  <a:srgbClr val="B7B7B7"/>
                </a:solidFill>
              </a:rPr>
              <a:t>Use application/json, application/xml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Collection type: Atom, OData, Collection+JSON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Free-form: HTML, Siren, HAL, JSON-LD</a:t>
            </a:r>
          </a:p>
          <a:p>
            <a:pPr marL="457200" lvl="0" indent="-419100" rtl="0">
              <a:spcBef>
                <a:spcPts val="0"/>
              </a:spcBef>
              <a:buClr>
                <a:srgbClr val="B7B7B7"/>
              </a:buClr>
              <a:buSzPct val="100000"/>
              <a:buFont typeface="Arial"/>
              <a:buChar char="●"/>
            </a:pPr>
            <a:r>
              <a:rPr lang="en" strike="sngStrike">
                <a:solidFill>
                  <a:srgbClr val="B7B7B7"/>
                </a:solidFill>
              </a:rPr>
              <a:t>Invent your own semantic type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4. Choose a Media Type</a:t>
            </a:r>
          </a:p>
        </p:txBody>
      </p:sp>
      <p:sp>
        <p:nvSpPr>
          <p:cNvPr id="439" name="Shape 439"/>
          <p:cNvSpPr txBox="1">
            <a:spLocks noGrp="1"/>
          </p:cNvSpPr>
          <p:nvPr>
            <p:ph type="body" idx="1"/>
          </p:nvPr>
        </p:nvSpPr>
        <p:spPr>
          <a:xfrm>
            <a:off x="267625" y="1162225"/>
            <a:ext cx="9387599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rgbClr val="999999"/>
              </a:buClr>
              <a:buSzPct val="100000"/>
              <a:buFont typeface="Arial"/>
              <a:buChar char="●"/>
            </a:pPr>
            <a:r>
              <a:rPr lang="en" strike="sngStrike">
                <a:solidFill>
                  <a:srgbClr val="999999"/>
                </a:solidFill>
              </a:rPr>
              <a:t>Use application/json, application/xml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Collection type: Atom, OData, Collection+JSON</a:t>
            </a:r>
          </a:p>
          <a:p>
            <a:pPr marL="457200" lvl="0" indent="-419100" rtl="0">
              <a:spcBef>
                <a:spcPts val="0"/>
              </a:spcBef>
              <a:buClr>
                <a:srgbClr val="999999"/>
              </a:buClr>
              <a:buSzPct val="100000"/>
              <a:buFont typeface="Arial"/>
              <a:buChar char="●"/>
            </a:pPr>
            <a:r>
              <a:rPr lang="en" strike="sngStrike">
                <a:solidFill>
                  <a:srgbClr val="999999"/>
                </a:solidFill>
              </a:rPr>
              <a:t>Free-form: HTML, Siren, HAL, JSON-LD</a:t>
            </a:r>
          </a:p>
          <a:p>
            <a:pPr marL="457200" lvl="0" indent="-419100" rtl="0">
              <a:spcBef>
                <a:spcPts val="0"/>
              </a:spcBef>
              <a:buClr>
                <a:srgbClr val="999999"/>
              </a:buClr>
              <a:buSzPct val="100000"/>
              <a:buFont typeface="Arial"/>
              <a:buChar char="●"/>
            </a:pPr>
            <a:r>
              <a:rPr lang="en" strike="sngStrike">
                <a:solidFill>
                  <a:srgbClr val="999999"/>
                </a:solidFill>
              </a:rPr>
              <a:t>Invent your own semantic type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Design Guidelines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6868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Craft [good/pretty/usable/stable] URIs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4. Choose a Media Type</a:t>
            </a:r>
          </a:p>
        </p:txBody>
      </p:sp>
      <p:sp>
        <p:nvSpPr>
          <p:cNvPr id="445" name="Shape 445"/>
          <p:cNvSpPr txBox="1">
            <a:spLocks noGrp="1"/>
          </p:cNvSpPr>
          <p:nvPr>
            <p:ph type="body" idx="1"/>
          </p:nvPr>
        </p:nvSpPr>
        <p:spPr>
          <a:xfrm>
            <a:off x="267625" y="1162225"/>
            <a:ext cx="9387599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rgbClr val="999999"/>
              </a:buClr>
              <a:buSzPct val="100000"/>
              <a:buFont typeface="Arial"/>
              <a:buChar char="●"/>
            </a:pPr>
            <a:r>
              <a:rPr lang="en" strike="sngStrike">
                <a:solidFill>
                  <a:srgbClr val="999999"/>
                </a:solidFill>
              </a:rPr>
              <a:t>Use application/json, application/xml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999999"/>
                </a:solidFill>
              </a:rPr>
              <a:t>Collection type: Atom, OData,</a:t>
            </a:r>
            <a:r>
              <a:rPr lang="en"/>
              <a:t> Collection+JSON</a:t>
            </a:r>
          </a:p>
          <a:p>
            <a:pPr marL="457200" lvl="0" indent="-419100" rtl="0">
              <a:spcBef>
                <a:spcPts val="0"/>
              </a:spcBef>
              <a:buClr>
                <a:srgbClr val="999999"/>
              </a:buClr>
              <a:buSzPct val="100000"/>
              <a:buFont typeface="Arial"/>
              <a:buChar char="●"/>
            </a:pPr>
            <a:r>
              <a:rPr lang="en" strike="sngStrike">
                <a:solidFill>
                  <a:srgbClr val="999999"/>
                </a:solidFill>
              </a:rPr>
              <a:t>Free-form: HTML, Siren, HAL, JSON-LD</a:t>
            </a:r>
          </a:p>
          <a:p>
            <a:pPr marL="457200" lvl="0" indent="-419100" rtl="0">
              <a:spcBef>
                <a:spcPts val="0"/>
              </a:spcBef>
              <a:buClr>
                <a:srgbClr val="999999"/>
              </a:buClr>
              <a:buSzPct val="100000"/>
              <a:buFont typeface="Arial"/>
              <a:buChar char="●"/>
            </a:pPr>
            <a:r>
              <a:rPr lang="en" strike="sngStrike">
                <a:solidFill>
                  <a:srgbClr val="999999"/>
                </a:solidFill>
              </a:rPr>
              <a:t>Invent your own semantic type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452" name="Shape 45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314977"/>
            <a:ext cx="9144000" cy="4513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58" name="Shape 45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459" name="Shape 45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53578"/>
            <a:ext cx="9144000" cy="5036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Collection+JSON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5" y="1200150"/>
            <a:ext cx="8658294" cy="26335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35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>
            <a:spLocks noGrp="1"/>
          </p:cNvSpPr>
          <p:nvPr>
            <p:ph type="title"/>
          </p:nvPr>
        </p:nvSpPr>
        <p:spPr>
          <a:xfrm>
            <a:off x="457200" y="205959"/>
            <a:ext cx="8229600" cy="471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5. Write a Profile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Profiles RFC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5278582" cy="3725699"/>
          </a:xfrm>
        </p:spPr>
        <p:txBody>
          <a:bodyPr/>
          <a:lstStyle/>
          <a:p>
            <a:r>
              <a:rPr lang="en-US" sz="2800" i="1" dirty="0" smtClean="0"/>
              <a:t>A profile allows clients to learn about additional semantics that are associated with the resource.</a:t>
            </a:r>
            <a:br>
              <a:rPr lang="en-US" sz="2800" i="1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-- Erik Wilde, 2013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3" t="33541" r="31518" b="-3190"/>
          <a:stretch/>
        </p:blipFill>
        <p:spPr>
          <a:xfrm>
            <a:off x="6492240" y="1463040"/>
            <a:ext cx="2560320" cy="35661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0" t="10814" r="24009" b="9182"/>
          <a:stretch/>
        </p:blipFill>
        <p:spPr>
          <a:xfrm>
            <a:off x="4718859" y="2554778"/>
            <a:ext cx="155448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10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70" name="Shape 47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471" name="Shape 47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55342"/>
            <a:ext cx="9144002" cy="5032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228" y="0"/>
            <a:ext cx="4878489" cy="5033042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title"/>
          </p:nvPr>
        </p:nvSpPr>
        <p:spPr>
          <a:xfrm>
            <a:off x="457200" y="205959"/>
            <a:ext cx="8229600" cy="471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rPr lang="en" dirty="0"/>
              <a:t>6. Implementation</a:t>
            </a:r>
          </a:p>
          <a:p>
            <a:pPr algn="ctr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title"/>
          </p:nvPr>
        </p:nvSpPr>
        <p:spPr>
          <a:xfrm>
            <a:off x="457200" y="205959"/>
            <a:ext cx="8229600" cy="471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6. </a:t>
            </a:r>
            <a:r>
              <a:rPr lang="en" dirty="0" smtClean="0"/>
              <a:t>Implementation</a:t>
            </a:r>
            <a:br>
              <a:rPr lang="en" dirty="0" smtClean="0"/>
            </a:br>
            <a:r>
              <a:rPr lang="en" i="1" dirty="0" smtClean="0">
                <a:solidFill>
                  <a:srgbClr val="FF00FF"/>
                </a:solidFill>
              </a:rPr>
              <a:t>ta-da</a:t>
            </a:r>
            <a:r>
              <a:rPr lang="en" i="1" dirty="0">
                <a:solidFill>
                  <a:srgbClr val="FF00FF"/>
                </a:solidFill>
              </a:rPr>
              <a:t>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hape 15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16753" y="0"/>
            <a:ext cx="7510491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 txBox="1">
            <a:spLocks noGrp="1"/>
          </p:cNvSpPr>
          <p:nvPr>
            <p:ph type="title"/>
          </p:nvPr>
        </p:nvSpPr>
        <p:spPr>
          <a:xfrm>
            <a:off x="457200" y="205959"/>
            <a:ext cx="8229600" cy="471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i="1"/>
              <a:t>And now we have running code!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 txBox="1">
            <a:spLocks noGrp="1"/>
          </p:cNvSpPr>
          <p:nvPr>
            <p:ph type="title"/>
          </p:nvPr>
        </p:nvSpPr>
        <p:spPr>
          <a:xfrm>
            <a:off x="457200" y="205959"/>
            <a:ext cx="8229600" cy="471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i="1"/>
              <a:t>Wait, what's step seven?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 txBox="1">
            <a:spLocks noGrp="1"/>
          </p:cNvSpPr>
          <p:nvPr>
            <p:ph type="title"/>
          </p:nvPr>
        </p:nvSpPr>
        <p:spPr>
          <a:xfrm>
            <a:off x="457200" y="205959"/>
            <a:ext cx="8229600" cy="471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7. Publication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7. Publication</a:t>
            </a:r>
          </a:p>
        </p:txBody>
      </p:sp>
      <p:sp>
        <p:nvSpPr>
          <p:cNvPr id="551" name="Shape 55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indent="0" rtl="0">
              <a:spcBef>
                <a:spcPts val="0"/>
              </a:spcBef>
              <a:buClr>
                <a:schemeClr val="lt1"/>
              </a:buClr>
              <a:buSzPct val="100000"/>
              <a:buNone/>
            </a:pPr>
            <a:r>
              <a:rPr lang="en" dirty="0" smtClean="0"/>
              <a:t>Publish </a:t>
            </a:r>
            <a:r>
              <a:rPr lang="en" dirty="0"/>
              <a:t>your "billboard" </a:t>
            </a:r>
            <a:r>
              <a:rPr lang="en" dirty="0" smtClean="0"/>
              <a:t>URL</a:t>
            </a:r>
          </a:p>
          <a:p>
            <a:pPr marL="38100" lvl="0" indent="0" rtl="0">
              <a:spcBef>
                <a:spcPts val="0"/>
              </a:spcBef>
              <a:buClr>
                <a:schemeClr val="lt1"/>
              </a:buClr>
              <a:buSzPct val="100000"/>
              <a:buNone/>
            </a:pPr>
            <a:r>
              <a:rPr lang="en" dirty="0" smtClean="0"/>
              <a:t>Publish </a:t>
            </a:r>
            <a:r>
              <a:rPr lang="en" dirty="0"/>
              <a:t>your </a:t>
            </a:r>
            <a:r>
              <a:rPr lang="en" dirty="0" smtClean="0"/>
              <a:t>profile</a:t>
            </a:r>
          </a:p>
          <a:p>
            <a:pPr marL="38100" lvl="0" indent="0" rtl="0">
              <a:spcBef>
                <a:spcPts val="0"/>
              </a:spcBef>
              <a:buClr>
                <a:schemeClr val="lt1"/>
              </a:buClr>
              <a:buSzPct val="100000"/>
              <a:buNone/>
            </a:pPr>
            <a:r>
              <a:rPr lang="en" dirty="0" smtClean="0"/>
              <a:t>Register </a:t>
            </a:r>
            <a:r>
              <a:rPr lang="en" dirty="0"/>
              <a:t>new rel values and/or media </a:t>
            </a:r>
            <a:r>
              <a:rPr lang="en" dirty="0" smtClean="0"/>
              <a:t>types</a:t>
            </a:r>
          </a:p>
          <a:p>
            <a:pPr marL="38100" lvl="0" indent="0" rtl="0">
              <a:spcBef>
                <a:spcPts val="0"/>
              </a:spcBef>
              <a:buClr>
                <a:schemeClr val="lt1"/>
              </a:buClr>
              <a:buSzPct val="100000"/>
              <a:buNone/>
            </a:pPr>
            <a:r>
              <a:rPr lang="en" dirty="0" smtClean="0"/>
              <a:t>Publish </a:t>
            </a:r>
            <a:r>
              <a:rPr lang="en" dirty="0"/>
              <a:t>the </a:t>
            </a:r>
            <a:r>
              <a:rPr lang="en" dirty="0" smtClean="0"/>
              <a:t>documentation</a:t>
            </a:r>
          </a:p>
          <a:p>
            <a:pPr marL="38100" lvl="0" indent="0" rtl="0">
              <a:spcBef>
                <a:spcPts val="0"/>
              </a:spcBef>
              <a:buClr>
                <a:schemeClr val="lt1"/>
              </a:buClr>
              <a:buSzPct val="100000"/>
              <a:buNone/>
            </a:pPr>
            <a:r>
              <a:rPr lang="en" dirty="0" smtClean="0"/>
              <a:t>Consider </a:t>
            </a:r>
            <a:r>
              <a:rPr lang="en" dirty="0"/>
              <a:t>"well-known" URIs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 txBox="1">
            <a:spLocks noGrp="1"/>
          </p:cNvSpPr>
          <p:nvPr>
            <p:ph type="title"/>
          </p:nvPr>
        </p:nvSpPr>
        <p:spPr>
          <a:xfrm>
            <a:off x="457200" y="205959"/>
            <a:ext cx="8229600" cy="4719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i="1"/>
              <a:t>Now, you're done!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Seven Simple Steps</a:t>
            </a:r>
          </a:p>
        </p:txBody>
      </p:sp>
      <p:sp>
        <p:nvSpPr>
          <p:cNvPr id="562" name="Shape 56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AutoNum type="arabicPeriod"/>
            </a:pPr>
            <a:r>
              <a:rPr lang="en"/>
              <a:t>List the Semantic Descriptors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AutoNum type="arabicPeriod"/>
            </a:pPr>
            <a:r>
              <a:rPr lang="en"/>
              <a:t>Draw a State Diagram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AutoNum type="arabicPeriod"/>
            </a:pPr>
            <a:r>
              <a:rPr lang="en"/>
              <a:t>Reconcile Names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AutoNum type="arabicPeriod"/>
            </a:pPr>
            <a:r>
              <a:rPr lang="en"/>
              <a:t>Write a Profile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AutoNum type="arabicPeriod"/>
            </a:pPr>
            <a:r>
              <a:rPr lang="en"/>
              <a:t>Select a Media Type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AutoNum type="arabicPeriod"/>
            </a:pPr>
            <a:r>
              <a:rPr lang="en"/>
              <a:t>Implementation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AutoNum type="arabicPeriod"/>
            </a:pPr>
            <a:r>
              <a:rPr lang="en"/>
              <a:t>Publication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 txBox="1">
            <a:spLocks noGrp="1"/>
          </p:cNvSpPr>
          <p:nvPr>
            <p:ph type="ctrTitle"/>
          </p:nvPr>
        </p:nvSpPr>
        <p:spPr>
          <a:xfrm>
            <a:off x="724593" y="153682"/>
            <a:ext cx="7772400" cy="4641156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API Design Methodology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Design Guidelines</a:t>
            </a:r>
          </a:p>
        </p:txBody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6868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Craft [good/pretty/usable/stable] URIs</a:t>
            </a: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Map domain actions to HTTP methods (CRUD)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63" name="Shape 16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35575"/>
            <a:ext cx="9144002" cy="507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Design Guidelines</a:t>
            </a:r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6868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Craft [good/pretty/usable/stable] URIs</a:t>
            </a: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Map domain actions to HTTP methods (CRUD)</a:t>
            </a: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/>
              <a:t>Use the proper HTTP Status Codes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63" y="3528462"/>
            <a:ext cx="1179539" cy="1544856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TM02900743[[fn=Organic]]</Template>
  <TotalTime>587</TotalTime>
  <Words>752</Words>
  <Application>Microsoft Office PowerPoint</Application>
  <PresentationFormat>On-screen Show (16:9)</PresentationFormat>
  <Paragraphs>140</Paragraphs>
  <Slides>66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Arial</vt:lpstr>
      <vt:lpstr>Calibri</vt:lpstr>
      <vt:lpstr>Calibri Light</vt:lpstr>
      <vt:lpstr>Wingdings 2</vt:lpstr>
      <vt:lpstr>HDOfficeLightV0</vt:lpstr>
      <vt:lpstr>API Design Methodology</vt:lpstr>
      <vt:lpstr>APIs for the Web</vt:lpstr>
      <vt:lpstr>PowerPoint Presentation</vt:lpstr>
      <vt:lpstr>Actually, we have a methodology already...</vt:lpstr>
      <vt:lpstr>Design Guidelines</vt:lpstr>
      <vt:lpstr>PowerPoint Presentation</vt:lpstr>
      <vt:lpstr>Design Guidelines</vt:lpstr>
      <vt:lpstr>PowerPoint Presentation</vt:lpstr>
      <vt:lpstr>Design Guidelines</vt:lpstr>
      <vt:lpstr>PowerPoint Presentation</vt:lpstr>
      <vt:lpstr>Design Guidelines</vt:lpstr>
      <vt:lpstr>PowerPoint Presentation</vt:lpstr>
      <vt:lpstr>Design Guidelines</vt:lpstr>
      <vt:lpstr>PowerPoint Presentation</vt:lpstr>
      <vt:lpstr>Design Guidelines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But there's a problem here...</vt:lpstr>
      <vt:lpstr>Those are not design guidelines..</vt:lpstr>
      <vt:lpstr>They are implementation guidelines!</vt:lpstr>
      <vt:lpstr>PowerPoint Presentation</vt:lpstr>
      <vt:lpstr>Ok, so what is a design methodology, then?</vt:lpstr>
      <vt:lpstr>PowerPoint Presentation</vt:lpstr>
      <vt:lpstr>PowerPoint Presentation</vt:lpstr>
      <vt:lpstr>Here's a simple seven-step procedure...</vt:lpstr>
      <vt:lpstr>Yep, seven steps.</vt:lpstr>
      <vt:lpstr>1. List the Semantic Descriptors  </vt:lpstr>
      <vt:lpstr>1. List the Semantic Descriptors (the what?) </vt:lpstr>
      <vt:lpstr>Ubiquitous Language</vt:lpstr>
      <vt:lpstr>1. List the Semantic Descriptors</vt:lpstr>
      <vt:lpstr>2. Draw a State Diagram</vt:lpstr>
      <vt:lpstr>State Charts</vt:lpstr>
      <vt:lpstr>PowerPoint Presentation</vt:lpstr>
      <vt:lpstr>3. Reconcile Names</vt:lpstr>
      <vt:lpstr>3. Reconcile Names</vt:lpstr>
      <vt:lpstr>3. Reconcile Names</vt:lpstr>
      <vt:lpstr>3. Reconcile Names</vt:lpstr>
      <vt:lpstr>OK, that was the design part...</vt:lpstr>
      <vt:lpstr>But I still need to implement it, right?</vt:lpstr>
      <vt:lpstr>4. Choose a Media Type</vt:lpstr>
      <vt:lpstr>4. Choose a Media Type</vt:lpstr>
      <vt:lpstr>Message-Passing</vt:lpstr>
      <vt:lpstr>4. Choose a Media Type</vt:lpstr>
      <vt:lpstr>4. Choose a Media Type</vt:lpstr>
      <vt:lpstr>4. Choose a Media Type</vt:lpstr>
      <vt:lpstr>4. Choose a Media Type</vt:lpstr>
      <vt:lpstr>4. Choose a Media Type</vt:lpstr>
      <vt:lpstr>PowerPoint Presentation</vt:lpstr>
      <vt:lpstr>PowerPoint Presentation</vt:lpstr>
      <vt:lpstr>Collection+JSON</vt:lpstr>
      <vt:lpstr>5. Write a Profile</vt:lpstr>
      <vt:lpstr>Profiles RFC</vt:lpstr>
      <vt:lpstr>PowerPoint Presentation</vt:lpstr>
      <vt:lpstr>PowerPoint Presentation</vt:lpstr>
      <vt:lpstr>6. Implementation </vt:lpstr>
      <vt:lpstr>6. Implementation ta-da!</vt:lpstr>
      <vt:lpstr>And now we have running code!</vt:lpstr>
      <vt:lpstr>Wait, what's step seven?</vt:lpstr>
      <vt:lpstr>7. Publication</vt:lpstr>
      <vt:lpstr>7. Publication</vt:lpstr>
      <vt:lpstr>Now, you're done!</vt:lpstr>
      <vt:lpstr>Seven Simple Steps</vt:lpstr>
      <vt:lpstr>API Design Methodology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API Design Methodology</dc:title>
  <dc:creator>Michael Amundsen</dc:creator>
  <cp:lastModifiedBy>Michael Amundsen</cp:lastModifiedBy>
  <cp:revision>20</cp:revision>
  <dcterms:modified xsi:type="dcterms:W3CDTF">2016-03-07T19:26:16Z</dcterms:modified>
</cp:coreProperties>
</file>